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7"/>
  </p:notesMasterIdLst>
  <p:handoutMasterIdLst>
    <p:handoutMasterId r:id="rId4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288" r:id="rId40"/>
    <p:sldId id="289" r:id="rId41"/>
    <p:sldId id="320" r:id="rId42"/>
    <p:sldId id="274" r:id="rId43"/>
    <p:sldId id="275" r:id="rId44"/>
    <p:sldId id="333" r:id="rId45"/>
    <p:sldId id="329" r:id="rId4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53A36-19ED-C526-3EA8-8C6F9D3D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E123F-4575-4A4E-52B3-F5B41F5D7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82A65-8E26-8A26-4BD2-11EBC54D3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C254C-980D-3BFD-C43F-B1867A201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thberdaweel/Portfolio-Projects/blob/main/IBM%20Data%20Science/Data_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github.com/sethberdaweel/Portfolio-Projects/blob/main/IBM%20Data%20Science/EDA_Vi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hberdaweel/Portfolio-Projects/blob/main/IBM%20Data%20Science/EDA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hberdaweel/Portfolio-Projects/blob/main/IBM%20Data%20Science/Interactive_data_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thberdaweel/Portfolio-Projects/blob/main/IBM%20Data%20Science/Modeling.ipynb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hberdaweel/Portfolio-Projects/blob/main/IBM%20Capstone/Data%20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hberdaweel/Portfolio-Projects/blob/main/IBM%20Data%20Science/Data%20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Saad Berdaweel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04/03/2024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35098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35150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checked for null values, calculated the number of flights of each launch site and each orbit. Then, we did One Hot Encoded and finally save it into a .csv file.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4817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5AA43D-A55C-B5C6-3251-C67DF5DE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45" y="3781065"/>
            <a:ext cx="5285866" cy="225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E75CAD-3BA8-D7B8-960E-36281EEFF0A2}"/>
              </a:ext>
            </a:extLst>
          </p:cNvPr>
          <p:cNvSpPr txBox="1"/>
          <p:nvPr/>
        </p:nvSpPr>
        <p:spPr>
          <a:xfrm>
            <a:off x="906389" y="5292687"/>
            <a:ext cx="50933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https://github.com/sethberdaweel/Portfolio-Projects/blob/main/IBM%20Data%20Science/Data_wrangling.ipynb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980E9F-7BD0-3A24-3C76-33387F9D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76128"/>
            <a:ext cx="3119126" cy="2339345"/>
          </a:xfrm>
          <a:prstGeom prst="rect">
            <a:avLst/>
          </a:prstGeom>
        </p:spPr>
      </p:pic>
      <p:pic>
        <p:nvPicPr>
          <p:cNvPr id="10" name="Picture 9" descr="A group of orange and blue dots&#10;&#10;Description automatically generated">
            <a:extLst>
              <a:ext uri="{FF2B5EF4-FFF2-40B4-BE49-F238E27FC236}">
                <a16:creationId xmlns:a16="http://schemas.microsoft.com/office/drawing/2014/main" id="{8C4CC810-DDDF-1538-B158-C2E8E570D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3840480"/>
            <a:ext cx="10796855" cy="2110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1470F2-706E-6D5A-CC67-02BCAEDFD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869" y="1406542"/>
            <a:ext cx="2532131" cy="2268935"/>
          </a:xfrm>
          <a:prstGeom prst="rect">
            <a:avLst/>
          </a:prstGeom>
        </p:spPr>
      </p:pic>
      <p:pic>
        <p:nvPicPr>
          <p:cNvPr id="14" name="Picture 13" descr="A graph showing a line&#10;&#10;Description automatically generated">
            <a:extLst>
              <a:ext uri="{FF2B5EF4-FFF2-40B4-BE49-F238E27FC236}">
                <a16:creationId xmlns:a16="http://schemas.microsoft.com/office/drawing/2014/main" id="{A9FE2694-D8CA-5391-652F-1867C644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625" y="1406542"/>
            <a:ext cx="4537872" cy="2268936"/>
          </a:xfrm>
          <a:prstGeom prst="rect">
            <a:avLst/>
          </a:prstGeom>
        </p:spPr>
      </p:pic>
      <p:sp>
        <p:nvSpPr>
          <p:cNvPr id="2" name="TextBox 1">
            <a:hlinkClick r:id="rId7"/>
            <a:extLst>
              <a:ext uri="{FF2B5EF4-FFF2-40B4-BE49-F238E27FC236}">
                <a16:creationId xmlns:a16="http://schemas.microsoft.com/office/drawing/2014/main" id="{16EBBCAC-994E-9FF7-9D4D-446846AFA2D5}"/>
              </a:ext>
            </a:extLst>
          </p:cNvPr>
          <p:cNvSpPr txBox="1"/>
          <p:nvPr/>
        </p:nvSpPr>
        <p:spPr>
          <a:xfrm>
            <a:off x="464852" y="6111823"/>
            <a:ext cx="8249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7"/>
              </a:rPr>
              <a:t>https://github.com/sethberdaweel/Portfolio-Projects/blob/main/IBM%20Data%20Science/EDA_Vis.ipynb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0235"/>
            <a:ext cx="10855933" cy="477101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Displaying the names of the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Displaying 5 records where launch sites begin with the string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Displaying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Displaying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Listing the date where the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Listing names of boosters that had success in drone ship and have payload mass greater than 4000 but less than 6000.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Listing the total number of successful and failed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Listing the names of the booster version that carried the maximum payload mass.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Listing the records which will display the month names and successful landing in drone ship, booster versions, launch site for the months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Rank the count of landing outcomes (such as Failure(drone ship) or Success (ground pad)) between the date 2010-06-04 and 2017-03-20, in descending order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62B21-A5A7-9013-04F1-63FEA112AD91}"/>
              </a:ext>
            </a:extLst>
          </p:cNvPr>
          <p:cNvSpPr txBox="1"/>
          <p:nvPr/>
        </p:nvSpPr>
        <p:spPr>
          <a:xfrm>
            <a:off x="7894711" y="1910249"/>
            <a:ext cx="33909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https://github.com/sethberdaweel/Portfolio-Projects/blob/main/IBM%20Data%20Science/EDA_SQL.ipynb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26796-764C-7155-3D1C-1B1807447454}"/>
              </a:ext>
            </a:extLst>
          </p:cNvPr>
          <p:cNvSpPr txBox="1"/>
          <p:nvPr/>
        </p:nvSpPr>
        <p:spPr>
          <a:xfrm>
            <a:off x="619760" y="6319520"/>
            <a:ext cx="69301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https://github.com/sethberdaweel/Portfolio-Projects/blob/main/IBM%20Data%20Science/Interactive_data_viz.ipynb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396F8C-EC53-B36D-4E21-A3C51E04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80" y="1472733"/>
            <a:ext cx="9235440" cy="4063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E43EE-5897-0AB4-6C9B-27AC607E9FB1}"/>
              </a:ext>
            </a:extLst>
          </p:cNvPr>
          <p:cNvSpPr txBox="1"/>
          <p:nvPr/>
        </p:nvSpPr>
        <p:spPr>
          <a:xfrm>
            <a:off x="1239520" y="5748774"/>
            <a:ext cx="9802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aim of adding map markers to the map is to try to find the optimal location for building launch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45A9855C-CCF2-3240-F4DD-C5B033DB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61" y="3235537"/>
            <a:ext cx="4984758" cy="2990855"/>
          </a:xfrm>
          <a:prstGeom prst="rect">
            <a:avLst/>
          </a:prstGeom>
        </p:spPr>
      </p:pic>
      <p:pic>
        <p:nvPicPr>
          <p:cNvPr id="8" name="Picture 7" descr="A graph with blue squares&#10;&#10;Description automatically generated">
            <a:extLst>
              <a:ext uri="{FF2B5EF4-FFF2-40B4-BE49-F238E27FC236}">
                <a16:creationId xmlns:a16="http://schemas.microsoft.com/office/drawing/2014/main" id="{6F2E8D4A-ED37-6967-9147-1BE8EFA10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711" y="3488959"/>
            <a:ext cx="3382152" cy="2536614"/>
          </a:xfrm>
          <a:prstGeom prst="rect">
            <a:avLst/>
          </a:prstGeom>
        </p:spPr>
      </p:pic>
      <p:pic>
        <p:nvPicPr>
          <p:cNvPr id="10" name="Picture 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5318DF59-F5F6-E610-2C20-8CA670EA5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928" y="3488959"/>
            <a:ext cx="3382153" cy="2536614"/>
          </a:xfrm>
          <a:prstGeom prst="rect">
            <a:avLst/>
          </a:prstGeom>
        </p:spPr>
      </p:pic>
      <p:pic>
        <p:nvPicPr>
          <p:cNvPr id="12" name="Picture 11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DF1F6226-8069-63F3-78F7-8A3AB8B2F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4772" y="1321063"/>
            <a:ext cx="3172604" cy="2379453"/>
          </a:xfrm>
          <a:prstGeom prst="rect">
            <a:avLst/>
          </a:prstGeom>
        </p:spPr>
      </p:pic>
      <p:pic>
        <p:nvPicPr>
          <p:cNvPr id="14" name="Picture 1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6CC6F5F-3273-EBED-79B5-E751DE213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214" y="1321062"/>
            <a:ext cx="3172604" cy="2379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4C9279-06FD-979D-9779-76899195F622}"/>
              </a:ext>
            </a:extLst>
          </p:cNvPr>
          <p:cNvSpPr txBox="1"/>
          <p:nvPr/>
        </p:nvSpPr>
        <p:spPr>
          <a:xfrm>
            <a:off x="514350" y="1762125"/>
            <a:ext cx="5102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SVM, KNN and Log Reg models achieved highest</a:t>
            </a:r>
          </a:p>
          <a:p>
            <a:r>
              <a:rPr lang="en-GB" dirty="0"/>
              <a:t>of scores of 83.3%. DT has the accuracy of 72.2%.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97AAC-703F-2666-B048-2A9BFF640BC3}"/>
              </a:ext>
            </a:extLst>
          </p:cNvPr>
          <p:cNvSpPr txBox="1"/>
          <p:nvPr/>
        </p:nvSpPr>
        <p:spPr>
          <a:xfrm>
            <a:off x="514351" y="2550160"/>
            <a:ext cx="432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8"/>
              </a:rPr>
              <a:t>https://github.com/sethberdaweel/Portfolio-Projects/blob/main/IBM%20Data%20Science/Modeling.ipynb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395075" cy="337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much better than the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 ES-L1, HEO and SSO have the best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the most successful launches from all the other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 and Logistic Regression models are the best in terms of prediction accuracy for the dataset. 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showing flight numbers&#10;&#10;Description automatically generated">
            <a:extLst>
              <a:ext uri="{FF2B5EF4-FFF2-40B4-BE49-F238E27FC236}">
                <a16:creationId xmlns:a16="http://schemas.microsoft.com/office/drawing/2014/main" id="{21FF4D79-DC0D-6BF3-1907-5DA756577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08" y="1511023"/>
            <a:ext cx="10251184" cy="3581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11B702-DA29-45BC-A53A-2B0ADA07715A}"/>
              </a:ext>
            </a:extLst>
          </p:cNvPr>
          <p:cNvSpPr txBox="1"/>
          <p:nvPr/>
        </p:nvSpPr>
        <p:spPr>
          <a:xfrm>
            <a:off x="1910530" y="5516024"/>
            <a:ext cx="823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Launches from CCSFS SLC 40 site are immensely higher than launches from other sites.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white rectangular object with orange and blue dots&#10;&#10;Description automatically generated">
            <a:extLst>
              <a:ext uri="{FF2B5EF4-FFF2-40B4-BE49-F238E27FC236}">
                <a16:creationId xmlns:a16="http://schemas.microsoft.com/office/drawing/2014/main" id="{B48243D1-8B2A-FEF6-10C5-C9BF4FEF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422400"/>
            <a:ext cx="9715500" cy="388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EF2C5F-3E87-BBE5-877E-99F1B131E9E3}"/>
              </a:ext>
            </a:extLst>
          </p:cNvPr>
          <p:cNvSpPr txBox="1"/>
          <p:nvPr/>
        </p:nvSpPr>
        <p:spPr>
          <a:xfrm>
            <a:off x="1600200" y="5508265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payload mass of VAFB SLC 4E is somehow moderate, and it didn’t exceed 10,000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KSC LC 39A and CCSFS SLC 40 held more payload mass.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746FCD6-CBEE-3844-D37E-33706EC5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439" y="1471344"/>
            <a:ext cx="5852172" cy="4389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03A2C-F920-270C-2B01-ED2B9767EA36}"/>
              </a:ext>
            </a:extLst>
          </p:cNvPr>
          <p:cNvSpPr txBox="1"/>
          <p:nvPr/>
        </p:nvSpPr>
        <p:spPr>
          <a:xfrm>
            <a:off x="977900" y="2527300"/>
            <a:ext cx="432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orbits ES-L1, GEO, HEO and SSO have</a:t>
            </a:r>
          </a:p>
          <a:p>
            <a:r>
              <a:rPr lang="en-US" dirty="0"/>
              <a:t>the highest success rate.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7AE995C1-633C-5919-651E-B5F514B6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49" y="1453564"/>
            <a:ext cx="5102362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31174-B20D-F283-15EB-0B2C6FE1B060}"/>
              </a:ext>
            </a:extLst>
          </p:cNvPr>
          <p:cNvSpPr txBox="1"/>
          <p:nvPr/>
        </p:nvSpPr>
        <p:spPr>
          <a:xfrm>
            <a:off x="906388" y="1697335"/>
            <a:ext cx="51023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Though that the GEO and ES-L1 orbit has 100% success rates, but both had only one flight. So, I wouldn't consider them to be good indicators.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SSO is might be a good indicator, since it has 5 flights, with a 100% success rate.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overall progress is evolving through the increasing of Flight Numbers.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Hence, LEO's success rate relates to the number of flight. As number of flight increased, the success rate increased.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finally, There's no relation between flight number and GTO orbit.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background with many dots&#10;&#10;Description automatically generated">
            <a:extLst>
              <a:ext uri="{FF2B5EF4-FFF2-40B4-BE49-F238E27FC236}">
                <a16:creationId xmlns:a16="http://schemas.microsoft.com/office/drawing/2014/main" id="{3F2BFFF2-86CA-E459-58B5-783017A22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7800"/>
            <a:ext cx="10515600" cy="32971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8132C-14FD-8D3C-CAAD-5BF279CAEE11}"/>
              </a:ext>
            </a:extLst>
          </p:cNvPr>
          <p:cNvSpPr txBox="1"/>
          <p:nvPr/>
        </p:nvSpPr>
        <p:spPr>
          <a:xfrm>
            <a:off x="1717653" y="5200595"/>
            <a:ext cx="834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With heavy Payload Mass, the successful landing rates are more for LEO, PO and ISS.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showing a line&#10;&#10;Description automatically generated">
            <a:extLst>
              <a:ext uri="{FF2B5EF4-FFF2-40B4-BE49-F238E27FC236}">
                <a16:creationId xmlns:a16="http://schemas.microsoft.com/office/drawing/2014/main" id="{B1241B9D-A022-BCE9-60C4-7BB254BD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692044"/>
            <a:ext cx="6497710" cy="3822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603D2-F48D-16E6-113D-AD1DBC3CA62E}"/>
              </a:ext>
            </a:extLst>
          </p:cNvPr>
          <p:cNvSpPr txBox="1"/>
          <p:nvPr/>
        </p:nvSpPr>
        <p:spPr>
          <a:xfrm>
            <a:off x="863600" y="2438400"/>
            <a:ext cx="3791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Launch success rate kept increasing</a:t>
            </a:r>
          </a:p>
          <a:p>
            <a:r>
              <a:rPr lang="en-US" dirty="0"/>
              <a:t>since 2013 till 2020, with a slightly</a:t>
            </a:r>
          </a:p>
          <a:p>
            <a:r>
              <a:rPr lang="en-US" dirty="0"/>
              <a:t>downward trend in 2019.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DISTINCT(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SPACEXTBL;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77BC6-72FD-ACEC-7973-5924A0FD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2995509"/>
            <a:ext cx="1305528" cy="19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%%sql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Launch_Site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Launch_Site LIKE 'CCA%'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70BD8-F5AE-CE96-E985-3873657F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56" y="2585920"/>
            <a:ext cx="1654243" cy="287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SUM(PAYLOAD_MASS__KG_) AS TOTAL_PAYLOAD_MASS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Customer = 'NASA (CRS)';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C5537-ECB7-16BD-2715-DA15A25A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75" y="4383046"/>
            <a:ext cx="3472651" cy="126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AVG(PAYLOAD_MASS__KG_) AS AVG_PAYLOAD_MASS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v1.1';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AD08B-8035-0F08-47C5-4EAEC5DAF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88" y="4297326"/>
            <a:ext cx="2980472" cy="11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MIN(Date) AS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First_groundpad_landing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(ground pad)';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8B41E-39F2-0908-8153-FD0E73B0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692" y="4498559"/>
            <a:ext cx="3167919" cy="11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(PAYLOAD_MASS__KG_ BETWEEN 4000 AND 6000) AND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(drone ship)';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4A1CB-CB13-4FD9-F169-4C4766F9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50" y="1825625"/>
            <a:ext cx="1603443" cy="22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COUNT(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Total_outcomes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151F4-8ADB-7FF9-827F-D0B169B5E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20" y="4012846"/>
            <a:ext cx="2683792" cy="127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06412"/>
            <a:ext cx="4017889" cy="535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Methods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 and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Creating Interactive Maps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Findings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6787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PAYLOAD_MASS__KG_ = (SELECT MAX(PAYLOAD_MASS__KG_) FROM SPACEXTBL);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D3F43-DA60-E9C8-F8AE-8C865643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372" y="1620010"/>
            <a:ext cx="1371600" cy="43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SUBSTR(Date, 6, 2) AS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Month_date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'%Failure%' AND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'%drone%';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F1242-24A9-BAAD-7EAA-6D344F1E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379" y="4769630"/>
            <a:ext cx="5432235" cy="18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64193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SUBSTR(Date, 0, 12) &gt; SUBSTR('2010-06-04', 0, 12)  AND SUBSTR(Date, 0, 12) &lt; SUBSTR('2017-03-20', 0, 12)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ORDER BY COUNT(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DESC;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3060C-B0C1-E845-4AEE-5B9210C6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940" y="1401122"/>
            <a:ext cx="3510903" cy="32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CE29E-6C8A-FEB4-F15B-0B2FBA02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96" y="1571278"/>
            <a:ext cx="8865829" cy="3970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403C05-19CE-755D-5C49-15A2E01FCAD1}"/>
              </a:ext>
            </a:extLst>
          </p:cNvPr>
          <p:cNvSpPr txBox="1"/>
          <p:nvPr/>
        </p:nvSpPr>
        <p:spPr>
          <a:xfrm>
            <a:off x="2979810" y="565280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we could notice that almost the 4 sites are in proximity to the equator line due to the need of utilizing the rotation speed of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on this in the appendices section.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EF290-80D5-E5AC-F4EF-64A21B0EA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525" y="1411085"/>
            <a:ext cx="7734950" cy="4161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C0B46-4950-224D-8AA9-713E0F76EA38}"/>
              </a:ext>
            </a:extLst>
          </p:cNvPr>
          <p:cNvSpPr txBox="1"/>
          <p:nvPr/>
        </p:nvSpPr>
        <p:spPr>
          <a:xfrm>
            <a:off x="1908443" y="5777468"/>
            <a:ext cx="837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We’d notice here that KSC LC-39A has the highest success rate among the four sites.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47082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evident through testing multiple models that KNN, Logistic Regression and SVM have the best accuracy. The Decision Tree didn’t perform much on the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CF5781FB-55C9-D219-2927-73A5CA2C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617189"/>
            <a:ext cx="5434501" cy="42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94499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wouldn’t differ much if you chose any of the three models (KNN, SVM and LR), so in a random choice, the logistic regression will do.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BB1002AD-4431-08BB-FAEB-512FFBD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4" y="2057400"/>
            <a:ext cx="5082117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027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 and LR models are the best in terms of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Space X launches has increased through the time, indicating that down the road more launches will perfectly land.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most successful launches among other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GEO, HEO, SSO and ES L1 have the best success 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49243"/>
            <a:ext cx="10318904" cy="414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is one of the largest companies that utilizes reusable rockets, esp. Falcon 9 rocket. Falcon 9 that costs around 62$ million to go on voyage to the International Space Station to provide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satellite internet constellation that provides a fast internet connect. Other providers cost upwards of 165 % million. Much of Space X’s saving is due to the reusability of their rockets.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we seek is that if we could determine if the first stage will land, we can determine the cost of the launch.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could notice that almost the 4 sites are in proximity to the equator line due to the need of utilizing the rotation speed of Earth.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due to the fact that t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Earth rotates on its axis, and at the equator, the rotational speed is higher than at higher latitudes.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could also notice that all of SpaceX launch sites are in proximity to coast.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relates to multiple reasons, safety and overflight clearance is one of those reasons. Emergency Abort Scenarios is a second reason to consider for the launch sites being close to the coast.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5643D-1C29-C7A2-6E4B-91E681659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C9323-5CE0-6381-BE3F-8FCA75EE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EF15E1-94FC-AC31-0C8E-60B53655A96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most success rate of the orbits, I’d argue the following: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couldn’t conclude that GEO and ES L1 should be taken as a measure.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they only had one flight, which is hard to jump into conclusions predicating on the aforementioned.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conclusion, I wouldn’t take them as good indicators.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D12B44A-BE62-7532-8CD0-EA4B9DB57BE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15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from Space X’s website and Wikipedia’s site.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Most of the data was clean already, so we checked for null values and transformed the outcome into One Hot Encoded representation (1, 0)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Reg, KNN, SVM and Decision Tree had been built to evaluate the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 was collected as follows: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1- Gathered launch data from the SpaceX REST API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2- The API will provide data about launches, payload mass, landing outcome, etc.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3- In addition to utilizing a web scrapping tool, AKA Python library, called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scrape Wikipedia’s data of Falcon 9.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Space X REST API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Web Scraping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black and white square with white rectangles with black text&#10;&#10;Description automatically generated">
            <a:extLst>
              <a:ext uri="{FF2B5EF4-FFF2-40B4-BE49-F238E27FC236}">
                <a16:creationId xmlns:a16="http://schemas.microsoft.com/office/drawing/2014/main" id="{CB3109B7-811F-0DB3-CE83-AAE4691B7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67" y="3952690"/>
            <a:ext cx="6654360" cy="22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 X REST API calls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300" dirty="0">
                <a:hlinkClick r:id="rId3"/>
              </a:rPr>
              <a:t>https://github.com/sethberdaweel/Portfolio-Projects/blob/main/IBM%20Capstone/Data%20Collection.ipynb</a:t>
            </a: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1" name="Picture 10" descr="A black and white background with white squares&#10;&#10;Description automatically generated">
            <a:extLst>
              <a:ext uri="{FF2B5EF4-FFF2-40B4-BE49-F238E27FC236}">
                <a16:creationId xmlns:a16="http://schemas.microsoft.com/office/drawing/2014/main" id="{F20514A2-CDD0-120C-65C6-5CB6FFF18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877" y="2408873"/>
            <a:ext cx="4581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https://github.com/sethberdaweel/Portfolio-Projects/blob/main/IBM%20Data%20Science/Data%20Collection.ipynb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DE2FF-616C-8F15-37AE-443AFBA9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5" y="1987868"/>
            <a:ext cx="5740708" cy="28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</TotalTime>
  <Words>1831</Words>
  <Application>Microsoft Office PowerPoint</Application>
  <PresentationFormat>Widescreen</PresentationFormat>
  <Paragraphs>250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سعد سمير خالد بردويل</cp:lastModifiedBy>
  <cp:revision>204</cp:revision>
  <dcterms:created xsi:type="dcterms:W3CDTF">2021-04-29T18:58:34Z</dcterms:created>
  <dcterms:modified xsi:type="dcterms:W3CDTF">2024-03-04T21:57:01Z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